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331" r:id="rId7"/>
  </p:sldIdLst>
  <p:sldSz cx="9906000" cy="6858000" type="A4"/>
  <p:notesSz cx="6786563" cy="99234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81" userDrawn="1">
          <p15:clr>
            <a:srgbClr val="A4A3A4"/>
          </p15:clr>
        </p15:guide>
        <p15:guide id="2" pos="130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C4B1156A-380E-4F78-BDF5-A606A8083BF9}" styleName="보통 스타일 4 - 강조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보통 스타일 4 - 강조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보통 스타일 4 - 강조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99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908" y="396"/>
      </p:cViewPr>
      <p:guideLst>
        <p:guide orient="horz" pos="3181"/>
        <p:guide pos="130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alt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지역별 누적 등록 현황</a:t>
            </a:r>
            <a:endParaRPr lang="ko-KR" sz="2400" b="1" dirty="0">
              <a:latin typeface="궁서" panose="02030600000101010101" pitchFamily="18" charset="-127"/>
              <a:ea typeface="궁서" panose="02030600000101010101" pitchFamily="18" charset="-127"/>
            </a:endParaRPr>
          </a:p>
        </c:rich>
      </c:tx>
      <c:layout/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업체수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3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F774-4868-8697-7A78C87C787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Sheet1!$B$1:$E$1</c:f>
              <c:strCache>
                <c:ptCount val="4"/>
                <c:pt idx="0">
                  <c:v>2020년</c:v>
                </c:pt>
                <c:pt idx="1">
                  <c:v>2021년</c:v>
                </c:pt>
                <c:pt idx="2">
                  <c:v>2022년</c:v>
                </c:pt>
                <c:pt idx="3">
                  <c:v>2023년</c:v>
                </c:pt>
              </c:strCache>
            </c:strRef>
          </c:cat>
          <c:val>
            <c:numRef>
              <c:f>Sheet1!$B$2:$E$2</c:f>
              <c:numCache>
                <c:formatCode>_(* #,##0_);_(* \(#,##0\);_(* "-"_);_(@_)</c:formatCode>
                <c:ptCount val="4"/>
                <c:pt idx="0">
                  <c:v>493</c:v>
                </c:pt>
                <c:pt idx="1">
                  <c:v>587</c:v>
                </c:pt>
                <c:pt idx="2">
                  <c:v>644</c:v>
                </c:pt>
                <c:pt idx="3">
                  <c:v>694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업종수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2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strRef>
              <c:f>Sheet1!$B$1:$E$1</c:f>
              <c:strCache>
                <c:ptCount val="4"/>
                <c:pt idx="0">
                  <c:v>2020년</c:v>
                </c:pt>
                <c:pt idx="1">
                  <c:v>2021년</c:v>
                </c:pt>
                <c:pt idx="2">
                  <c:v>2022년</c:v>
                </c:pt>
                <c:pt idx="3">
                  <c:v>2023년</c:v>
                </c:pt>
              </c:strCache>
            </c:strRef>
          </c:cat>
          <c:val>
            <c:numRef>
              <c:f>Sheet1!$B$3:$E$3</c:f>
              <c:numCache>
                <c:formatCode>_(* #,##0_);_(* \(#,##0\);_(* "-"_);_(@_)</c:formatCode>
                <c:ptCount val="4"/>
                <c:pt idx="0">
                  <c:v>1077</c:v>
                </c:pt>
                <c:pt idx="1">
                  <c:v>1374</c:v>
                </c:pt>
                <c:pt idx="2">
                  <c:v>1522</c:v>
                </c:pt>
                <c:pt idx="3">
                  <c:v>1691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603520"/>
        <c:axId val="284132080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0_ 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</c:valAx>
      <c:valAx>
        <c:axId val="284132080"/>
        <c:scaling>
          <c:orientation val="minMax"/>
        </c:scaling>
        <c:delete val="0"/>
        <c:axPos val="r"/>
        <c:numFmt formatCode="_(* #,##0_);_(* \(#,##0\);_(* &quot;-&quot;_);_(@_)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03520"/>
        <c:crosses val="max"/>
        <c:crossBetween val="between"/>
        <c:majorUnit val="500"/>
      </c:valAx>
      <c:catAx>
        <c:axId val="232603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413208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25999F-C36A-47C3-B9FF-5FDA71146C3E}" type="doc">
      <dgm:prSet loTypeId="urn:microsoft.com/office/officeart/2005/8/layout/radial6" loCatId="cycle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C49D13AD-5994-44F6-BF1A-7AC5A9D7FE41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결과</a:t>
          </a:r>
          <a:r>
            <a:rPr lang="en-US" altLang="ko-KR" sz="1800" dirty="0">
              <a:latin typeface="굴림" panose="020B0600000101010101" pitchFamily="50" charset="-127"/>
              <a:ea typeface="굴림" panose="020B0600000101010101" pitchFamily="50" charset="-127"/>
            </a:rPr>
            <a:t/>
          </a:r>
          <a:br>
            <a:rPr lang="en-US" altLang="ko-KR" sz="1800" dirty="0">
              <a:latin typeface="굴림" panose="020B0600000101010101" pitchFamily="50" charset="-127"/>
              <a:ea typeface="굴림" panose="020B0600000101010101" pitchFamily="50" charset="-127"/>
            </a:rPr>
          </a:br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통보</a:t>
          </a:r>
        </a:p>
      </dgm:t>
    </dgm:pt>
    <dgm:pt modelId="{03207F90-79C0-4A3B-B315-9EC588BA582B}" type="parTrans" cxnId="{BEC7ED53-D35D-4206-8AF9-F73A36CC1778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D1EC8C54-C1FF-4ADB-AC16-A641C9F46EEB}" type="sibTrans" cxnId="{BEC7ED53-D35D-4206-8AF9-F73A36CC1778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9A0BE961-8F4E-4C3F-84F4-DA89544D3015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도면</a:t>
          </a:r>
          <a:r>
            <a:rPr lang="en-US" altLang="ko-KR" sz="1800" dirty="0">
              <a:latin typeface="굴림" panose="020B0600000101010101" pitchFamily="50" charset="-127"/>
              <a:ea typeface="굴림" panose="020B0600000101010101" pitchFamily="50" charset="-127"/>
            </a:rPr>
            <a:t/>
          </a:r>
          <a:br>
            <a:rPr lang="en-US" altLang="ko-KR" sz="1800" dirty="0">
              <a:latin typeface="굴림" panose="020B0600000101010101" pitchFamily="50" charset="-127"/>
              <a:ea typeface="굴림" panose="020B0600000101010101" pitchFamily="50" charset="-127"/>
            </a:rPr>
          </a:br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출력</a:t>
          </a:r>
        </a:p>
      </dgm:t>
    </dgm:pt>
    <dgm:pt modelId="{7D448C83-2ACA-4F88-9AD3-7F20DC23857B}" type="parTrans" cxnId="{BB9F4C57-EF32-4D6D-9F52-0E1070AAB266}">
      <dgm:prSet/>
      <dgm:spPr/>
      <dgm:t>
        <a:bodyPr/>
        <a:lstStyle/>
        <a:p>
          <a:pPr latinLnBrk="1"/>
          <a:endParaRPr lang="ko-KR" altLang="en-US"/>
        </a:p>
      </dgm:t>
    </dgm:pt>
    <dgm:pt modelId="{C53E2730-45B4-43AD-B48E-FF74DDC55D1C}" type="sibTrans" cxnId="{BB9F4C57-EF32-4D6D-9F52-0E1070AAB266}">
      <dgm:prSet/>
      <dgm:spPr/>
      <dgm:t>
        <a:bodyPr/>
        <a:lstStyle/>
        <a:p>
          <a:pPr latinLnBrk="1"/>
          <a:endParaRPr lang="ko-KR" altLang="en-US"/>
        </a:p>
      </dgm:t>
    </dgm:pt>
    <dgm:pt modelId="{C2B417D7-52DF-4031-ACD7-6718A6C8FD8B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활용</a:t>
          </a:r>
        </a:p>
      </dgm:t>
    </dgm:pt>
    <dgm:pt modelId="{EC9E68B9-9B15-496D-9956-ED068B883A31}" type="parTrans" cxnId="{5F8BF6DE-BC85-4D9A-9A6C-F71B7E3E9391}">
      <dgm:prSet/>
      <dgm:spPr/>
      <dgm:t>
        <a:bodyPr/>
        <a:lstStyle/>
        <a:p>
          <a:pPr latinLnBrk="1"/>
          <a:endParaRPr lang="ko-KR" altLang="en-US"/>
        </a:p>
      </dgm:t>
    </dgm:pt>
    <dgm:pt modelId="{CF7F3980-05B6-4398-9E58-224E222467DA}" type="sibTrans" cxnId="{5F8BF6DE-BC85-4D9A-9A6C-F71B7E3E9391}">
      <dgm:prSet/>
      <dgm:spPr/>
      <dgm:t>
        <a:bodyPr/>
        <a:lstStyle/>
        <a:p>
          <a:pPr latinLnBrk="1"/>
          <a:endParaRPr lang="ko-KR" altLang="en-US"/>
        </a:p>
      </dgm:t>
    </dgm:pt>
    <dgm:pt modelId="{A8CBB379-14C6-4CF9-869E-82A59E2D3E24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유통</a:t>
          </a:r>
        </a:p>
      </dgm:t>
    </dgm:pt>
    <dgm:pt modelId="{FABA5AB7-8C11-45DB-A89A-E0F06ACB03D1}" type="parTrans" cxnId="{691C8FB4-3398-4B7E-8BDB-32EEE628B89F}">
      <dgm:prSet/>
      <dgm:spPr/>
      <dgm:t>
        <a:bodyPr/>
        <a:lstStyle/>
        <a:p>
          <a:pPr latinLnBrk="1"/>
          <a:endParaRPr lang="ko-KR" altLang="en-US"/>
        </a:p>
      </dgm:t>
    </dgm:pt>
    <dgm:pt modelId="{CBA727CD-48F1-4B25-882B-076D382B5FAA}" type="sibTrans" cxnId="{691C8FB4-3398-4B7E-8BDB-32EEE628B89F}">
      <dgm:prSet/>
      <dgm:spPr/>
      <dgm:t>
        <a:bodyPr/>
        <a:lstStyle/>
        <a:p>
          <a:pPr latinLnBrk="1"/>
          <a:endParaRPr lang="ko-KR" altLang="en-US"/>
        </a:p>
      </dgm:t>
    </dgm:pt>
    <dgm:pt modelId="{2847325C-16B0-40C0-A305-9108B5D8F021}" type="pres">
      <dgm:prSet presAssocID="{F325999F-C36A-47C3-B9FF-5FDA71146C3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2660179-6E89-40D0-B766-1E1C10426922}" type="pres">
      <dgm:prSet presAssocID="{C49D13AD-5994-44F6-BF1A-7AC5A9D7FE41}" presName="centerShape" presStyleLbl="node0" presStyleIdx="0" presStyleCnt="1"/>
      <dgm:spPr/>
      <dgm:t>
        <a:bodyPr/>
        <a:lstStyle/>
        <a:p>
          <a:pPr latinLnBrk="1"/>
          <a:endParaRPr lang="ko-KR" altLang="en-US"/>
        </a:p>
      </dgm:t>
    </dgm:pt>
    <dgm:pt modelId="{0DA2450F-C86C-4A5D-9B75-4D8923E82883}" type="pres">
      <dgm:prSet presAssocID="{9A0BE961-8F4E-4C3F-84F4-DA89544D301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F70D127-F1BF-4078-B943-71D209D98C19}" type="pres">
      <dgm:prSet presAssocID="{9A0BE961-8F4E-4C3F-84F4-DA89544D3015}" presName="dummy" presStyleCnt="0"/>
      <dgm:spPr/>
    </dgm:pt>
    <dgm:pt modelId="{8947C778-6B1E-4D18-9C63-304271A88C9D}" type="pres">
      <dgm:prSet presAssocID="{C53E2730-45B4-43AD-B48E-FF74DDC55D1C}" presName="sibTrans" presStyleLbl="sibTrans2D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B83800CB-A773-48BD-B92D-A8EDA75325DF}" type="pres">
      <dgm:prSet presAssocID="{C2B417D7-52DF-4031-ACD7-6718A6C8FD8B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B52C110-6CF9-45FB-9B89-4FAEE4550911}" type="pres">
      <dgm:prSet presAssocID="{C2B417D7-52DF-4031-ACD7-6718A6C8FD8B}" presName="dummy" presStyleCnt="0"/>
      <dgm:spPr/>
    </dgm:pt>
    <dgm:pt modelId="{6B4C115A-203A-425D-9362-B75BFD761978}" type="pres">
      <dgm:prSet presAssocID="{CF7F3980-05B6-4398-9E58-224E222467DA}" presName="sibTrans" presStyleLbl="sibTrans2D1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D3847630-A62C-4E98-91A3-2808B414BC83}" type="pres">
      <dgm:prSet presAssocID="{A8CBB379-14C6-4CF9-869E-82A59E2D3E2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F7C550D-7905-4EE0-BC53-D48A3322CDE2}" type="pres">
      <dgm:prSet presAssocID="{A8CBB379-14C6-4CF9-869E-82A59E2D3E24}" presName="dummy" presStyleCnt="0"/>
      <dgm:spPr/>
    </dgm:pt>
    <dgm:pt modelId="{99633FAF-3F2C-4C2F-AF17-EDB809838372}" type="pres">
      <dgm:prSet presAssocID="{CBA727CD-48F1-4B25-882B-076D382B5FAA}" presName="sibTrans" presStyleLbl="sibTrans2D1" presStyleIdx="2" presStyleCnt="3"/>
      <dgm:spPr/>
      <dgm:t>
        <a:bodyPr/>
        <a:lstStyle/>
        <a:p>
          <a:pPr latinLnBrk="1"/>
          <a:endParaRPr lang="ko-KR" altLang="en-US"/>
        </a:p>
      </dgm:t>
    </dgm:pt>
  </dgm:ptLst>
  <dgm:cxnLst>
    <dgm:cxn modelId="{BEC7ED53-D35D-4206-8AF9-F73A36CC1778}" srcId="{F325999F-C36A-47C3-B9FF-5FDA71146C3E}" destId="{C49D13AD-5994-44F6-BF1A-7AC5A9D7FE41}" srcOrd="0" destOrd="0" parTransId="{03207F90-79C0-4A3B-B315-9EC588BA582B}" sibTransId="{D1EC8C54-C1FF-4ADB-AC16-A641C9F46EEB}"/>
    <dgm:cxn modelId="{506947CA-50B4-40A2-A04F-481A24396D96}" type="presOf" srcId="{C2B417D7-52DF-4031-ACD7-6718A6C8FD8B}" destId="{B83800CB-A773-48BD-B92D-A8EDA75325DF}" srcOrd="0" destOrd="0" presId="urn:microsoft.com/office/officeart/2005/8/layout/radial6"/>
    <dgm:cxn modelId="{042C7FAA-D77E-4E6B-BC06-B9560002F052}" type="presOf" srcId="{CF7F3980-05B6-4398-9E58-224E222467DA}" destId="{6B4C115A-203A-425D-9362-B75BFD761978}" srcOrd="0" destOrd="0" presId="urn:microsoft.com/office/officeart/2005/8/layout/radial6"/>
    <dgm:cxn modelId="{4CBA9A93-6C09-4296-9A14-5E2D4A134A90}" type="presOf" srcId="{C53E2730-45B4-43AD-B48E-FF74DDC55D1C}" destId="{8947C778-6B1E-4D18-9C63-304271A88C9D}" srcOrd="0" destOrd="0" presId="urn:microsoft.com/office/officeart/2005/8/layout/radial6"/>
    <dgm:cxn modelId="{6E4C2111-6D1D-4AAF-93C5-2FEDDC2B3679}" type="presOf" srcId="{C49D13AD-5994-44F6-BF1A-7AC5A9D7FE41}" destId="{72660179-6E89-40D0-B766-1E1C10426922}" srcOrd="0" destOrd="0" presId="urn:microsoft.com/office/officeart/2005/8/layout/radial6"/>
    <dgm:cxn modelId="{BB9F4C57-EF32-4D6D-9F52-0E1070AAB266}" srcId="{C49D13AD-5994-44F6-BF1A-7AC5A9D7FE41}" destId="{9A0BE961-8F4E-4C3F-84F4-DA89544D3015}" srcOrd="0" destOrd="0" parTransId="{7D448C83-2ACA-4F88-9AD3-7F20DC23857B}" sibTransId="{C53E2730-45B4-43AD-B48E-FF74DDC55D1C}"/>
    <dgm:cxn modelId="{1021B1CC-4A27-40D2-8E77-5B6103F07290}" type="presOf" srcId="{F325999F-C36A-47C3-B9FF-5FDA71146C3E}" destId="{2847325C-16B0-40C0-A305-9108B5D8F021}" srcOrd="0" destOrd="0" presId="urn:microsoft.com/office/officeart/2005/8/layout/radial6"/>
    <dgm:cxn modelId="{691C8FB4-3398-4B7E-8BDB-32EEE628B89F}" srcId="{C49D13AD-5994-44F6-BF1A-7AC5A9D7FE41}" destId="{A8CBB379-14C6-4CF9-869E-82A59E2D3E24}" srcOrd="2" destOrd="0" parTransId="{FABA5AB7-8C11-45DB-A89A-E0F06ACB03D1}" sibTransId="{CBA727CD-48F1-4B25-882B-076D382B5FAA}"/>
    <dgm:cxn modelId="{B2101082-E302-431E-B1FA-38EDA9A4730C}" type="presOf" srcId="{A8CBB379-14C6-4CF9-869E-82A59E2D3E24}" destId="{D3847630-A62C-4E98-91A3-2808B414BC83}" srcOrd="0" destOrd="0" presId="urn:microsoft.com/office/officeart/2005/8/layout/radial6"/>
    <dgm:cxn modelId="{053751BB-E176-4A1E-B456-73C44E709397}" type="presOf" srcId="{9A0BE961-8F4E-4C3F-84F4-DA89544D3015}" destId="{0DA2450F-C86C-4A5D-9B75-4D8923E82883}" srcOrd="0" destOrd="0" presId="urn:microsoft.com/office/officeart/2005/8/layout/radial6"/>
    <dgm:cxn modelId="{21EE7103-CBA5-4062-9CBE-318017E12213}" type="presOf" srcId="{CBA727CD-48F1-4B25-882B-076D382B5FAA}" destId="{99633FAF-3F2C-4C2F-AF17-EDB809838372}" srcOrd="0" destOrd="0" presId="urn:microsoft.com/office/officeart/2005/8/layout/radial6"/>
    <dgm:cxn modelId="{5F8BF6DE-BC85-4D9A-9A6C-F71B7E3E9391}" srcId="{C49D13AD-5994-44F6-BF1A-7AC5A9D7FE41}" destId="{C2B417D7-52DF-4031-ACD7-6718A6C8FD8B}" srcOrd="1" destOrd="0" parTransId="{EC9E68B9-9B15-496D-9956-ED068B883A31}" sibTransId="{CF7F3980-05B6-4398-9E58-224E222467DA}"/>
    <dgm:cxn modelId="{C6A2F343-1A53-423D-AA0D-EC58FFBA670F}" type="presParOf" srcId="{2847325C-16B0-40C0-A305-9108B5D8F021}" destId="{72660179-6E89-40D0-B766-1E1C10426922}" srcOrd="0" destOrd="0" presId="urn:microsoft.com/office/officeart/2005/8/layout/radial6"/>
    <dgm:cxn modelId="{8DCA0122-CF2E-4163-9777-30DF75E2ECDE}" type="presParOf" srcId="{2847325C-16B0-40C0-A305-9108B5D8F021}" destId="{0DA2450F-C86C-4A5D-9B75-4D8923E82883}" srcOrd="1" destOrd="0" presId="urn:microsoft.com/office/officeart/2005/8/layout/radial6"/>
    <dgm:cxn modelId="{E2DB606C-6AC8-4022-90ED-86F39D8D9E4F}" type="presParOf" srcId="{2847325C-16B0-40C0-A305-9108B5D8F021}" destId="{FF70D127-F1BF-4078-B943-71D209D98C19}" srcOrd="2" destOrd="0" presId="urn:microsoft.com/office/officeart/2005/8/layout/radial6"/>
    <dgm:cxn modelId="{EC417ADF-4597-438B-B6B1-B4922758AD5E}" type="presParOf" srcId="{2847325C-16B0-40C0-A305-9108B5D8F021}" destId="{8947C778-6B1E-4D18-9C63-304271A88C9D}" srcOrd="3" destOrd="0" presId="urn:microsoft.com/office/officeart/2005/8/layout/radial6"/>
    <dgm:cxn modelId="{5A13B935-9C34-4FD0-B00C-DF25A1D83279}" type="presParOf" srcId="{2847325C-16B0-40C0-A305-9108B5D8F021}" destId="{B83800CB-A773-48BD-B92D-A8EDA75325DF}" srcOrd="4" destOrd="0" presId="urn:microsoft.com/office/officeart/2005/8/layout/radial6"/>
    <dgm:cxn modelId="{27741F83-65E8-42D2-A587-52E9C76BA35B}" type="presParOf" srcId="{2847325C-16B0-40C0-A305-9108B5D8F021}" destId="{0B52C110-6CF9-45FB-9B89-4FAEE4550911}" srcOrd="5" destOrd="0" presId="urn:microsoft.com/office/officeart/2005/8/layout/radial6"/>
    <dgm:cxn modelId="{9F1B293C-20D7-4285-8960-EC3D956644CF}" type="presParOf" srcId="{2847325C-16B0-40C0-A305-9108B5D8F021}" destId="{6B4C115A-203A-425D-9362-B75BFD761978}" srcOrd="6" destOrd="0" presId="urn:microsoft.com/office/officeart/2005/8/layout/radial6"/>
    <dgm:cxn modelId="{A8385018-A9ED-4FDE-9A73-E54245306C40}" type="presParOf" srcId="{2847325C-16B0-40C0-A305-9108B5D8F021}" destId="{D3847630-A62C-4E98-91A3-2808B414BC83}" srcOrd="7" destOrd="0" presId="urn:microsoft.com/office/officeart/2005/8/layout/radial6"/>
    <dgm:cxn modelId="{CA5EE213-1BDB-4467-B9EF-00959C723556}" type="presParOf" srcId="{2847325C-16B0-40C0-A305-9108B5D8F021}" destId="{BF7C550D-7905-4EE0-BC53-D48A3322CDE2}" srcOrd="8" destOrd="0" presId="urn:microsoft.com/office/officeart/2005/8/layout/radial6"/>
    <dgm:cxn modelId="{14E8CBBD-803F-4C9F-A5E6-93BB021885D6}" type="presParOf" srcId="{2847325C-16B0-40C0-A305-9108B5D8F021}" destId="{99633FAF-3F2C-4C2F-AF17-EDB809838372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A837DD-6DF1-44D1-BE8A-F6979297398C}" type="doc">
      <dgm:prSet loTypeId="urn:microsoft.com/office/officeart/2005/8/layout/arrow6" loCatId="relationship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A1E4F983-226C-4137-9238-B9D91AE78E13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공간정보 개발</a:t>
          </a:r>
        </a:p>
      </dgm:t>
    </dgm:pt>
    <dgm:pt modelId="{B46F2941-BDE2-4136-B13F-18B7197E8BF5}" type="parTrans" cxnId="{B9489143-3149-46F3-B859-A3F70A6DBC28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F3A38EF6-C517-446F-9B5A-459A10B65EEE}" type="sibTrans" cxnId="{B9489143-3149-46F3-B859-A3F70A6DBC28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FD5FEEF6-3525-483A-81A2-CA45B83CB547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공간정보 제작</a:t>
          </a:r>
        </a:p>
      </dgm:t>
    </dgm:pt>
    <dgm:pt modelId="{1404A75A-E4B2-4BD4-9FFA-B7870575CF46}" type="parTrans" cxnId="{A54FD1E3-51AA-403F-8E73-FE4EA7431A65}">
      <dgm:prSet/>
      <dgm:spPr/>
      <dgm:t>
        <a:bodyPr/>
        <a:lstStyle/>
        <a:p>
          <a:pPr latinLnBrk="1"/>
          <a:endParaRPr lang="ko-KR" altLang="en-US"/>
        </a:p>
      </dgm:t>
    </dgm:pt>
    <dgm:pt modelId="{F3A4F7D2-293E-417B-8FC1-F124EC75963D}" type="sibTrans" cxnId="{A54FD1E3-51AA-403F-8E73-FE4EA7431A65}">
      <dgm:prSet/>
      <dgm:spPr/>
      <dgm:t>
        <a:bodyPr/>
        <a:lstStyle/>
        <a:p>
          <a:pPr latinLnBrk="1"/>
          <a:endParaRPr lang="ko-KR" altLang="en-US"/>
        </a:p>
      </dgm:t>
    </dgm:pt>
    <dgm:pt modelId="{41365A21-7D88-4BED-A4EB-F43100E1298C}" type="pres">
      <dgm:prSet presAssocID="{79A837DD-6DF1-44D1-BE8A-F6979297398C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65C3DBC-A8F0-4DC4-9B6A-5C16F6E442DA}" type="pres">
      <dgm:prSet presAssocID="{79A837DD-6DF1-44D1-BE8A-F6979297398C}" presName="ribbon" presStyleLbl="node1" presStyleIdx="0" presStyleCnt="1"/>
      <dgm:spPr/>
    </dgm:pt>
    <dgm:pt modelId="{09E63B84-1A3A-4456-8BC6-59C768E720F3}" type="pres">
      <dgm:prSet presAssocID="{79A837DD-6DF1-44D1-BE8A-F6979297398C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0132A93-2A88-4991-AC7B-A54B217D2CF2}" type="pres">
      <dgm:prSet presAssocID="{79A837DD-6DF1-44D1-BE8A-F6979297398C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A54FD1E3-51AA-403F-8E73-FE4EA7431A65}" srcId="{79A837DD-6DF1-44D1-BE8A-F6979297398C}" destId="{FD5FEEF6-3525-483A-81A2-CA45B83CB547}" srcOrd="1" destOrd="0" parTransId="{1404A75A-E4B2-4BD4-9FFA-B7870575CF46}" sibTransId="{F3A4F7D2-293E-417B-8FC1-F124EC75963D}"/>
    <dgm:cxn modelId="{FCA85E11-6681-4EB6-A1B4-49CC852B3C95}" type="presOf" srcId="{FD5FEEF6-3525-483A-81A2-CA45B83CB547}" destId="{90132A93-2A88-4991-AC7B-A54B217D2CF2}" srcOrd="0" destOrd="0" presId="urn:microsoft.com/office/officeart/2005/8/layout/arrow6"/>
    <dgm:cxn modelId="{1C952A35-838C-4B00-A2F7-14D475E8C60B}" type="presOf" srcId="{A1E4F983-226C-4137-9238-B9D91AE78E13}" destId="{09E63B84-1A3A-4456-8BC6-59C768E720F3}" srcOrd="0" destOrd="0" presId="urn:microsoft.com/office/officeart/2005/8/layout/arrow6"/>
    <dgm:cxn modelId="{B9489143-3149-46F3-B859-A3F70A6DBC28}" srcId="{79A837DD-6DF1-44D1-BE8A-F6979297398C}" destId="{A1E4F983-226C-4137-9238-B9D91AE78E13}" srcOrd="0" destOrd="0" parTransId="{B46F2941-BDE2-4136-B13F-18B7197E8BF5}" sibTransId="{F3A38EF6-C517-446F-9B5A-459A10B65EEE}"/>
    <dgm:cxn modelId="{0FC2B878-4A96-49BC-9CDC-EA5E71D58E9C}" type="presOf" srcId="{79A837DD-6DF1-44D1-BE8A-F6979297398C}" destId="{41365A21-7D88-4BED-A4EB-F43100E1298C}" srcOrd="0" destOrd="0" presId="urn:microsoft.com/office/officeart/2005/8/layout/arrow6"/>
    <dgm:cxn modelId="{4BB3F5ED-554E-4435-A846-69E557022AC0}" type="presParOf" srcId="{41365A21-7D88-4BED-A4EB-F43100E1298C}" destId="{065C3DBC-A8F0-4DC4-9B6A-5C16F6E442DA}" srcOrd="0" destOrd="0" presId="urn:microsoft.com/office/officeart/2005/8/layout/arrow6"/>
    <dgm:cxn modelId="{DA3B9DA6-2D52-4754-A0D7-8DF890DF1A1F}" type="presParOf" srcId="{41365A21-7D88-4BED-A4EB-F43100E1298C}" destId="{09E63B84-1A3A-4456-8BC6-59C768E720F3}" srcOrd="1" destOrd="0" presId="urn:microsoft.com/office/officeart/2005/8/layout/arrow6"/>
    <dgm:cxn modelId="{BC407A3F-4A17-47CA-87BD-83D029840782}" type="presParOf" srcId="{41365A21-7D88-4BED-A4EB-F43100E1298C}" destId="{90132A93-2A88-4991-AC7B-A54B217D2CF2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633FAF-3F2C-4C2F-AF17-EDB809838372}">
      <dsp:nvSpPr>
        <dsp:cNvPr id="0" name=""/>
        <dsp:cNvSpPr/>
      </dsp:nvSpPr>
      <dsp:spPr>
        <a:xfrm>
          <a:off x="197760" y="339492"/>
          <a:ext cx="2266610" cy="2266610"/>
        </a:xfrm>
        <a:prstGeom prst="blockArc">
          <a:avLst>
            <a:gd name="adj1" fmla="val 9000000"/>
            <a:gd name="adj2" fmla="val 16200000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B4C115A-203A-425D-9362-B75BFD761978}">
      <dsp:nvSpPr>
        <dsp:cNvPr id="0" name=""/>
        <dsp:cNvSpPr/>
      </dsp:nvSpPr>
      <dsp:spPr>
        <a:xfrm>
          <a:off x="197760" y="339492"/>
          <a:ext cx="2266610" cy="2266610"/>
        </a:xfrm>
        <a:prstGeom prst="blockArc">
          <a:avLst>
            <a:gd name="adj1" fmla="val 1800000"/>
            <a:gd name="adj2" fmla="val 9000000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947C778-6B1E-4D18-9C63-304271A88C9D}">
      <dsp:nvSpPr>
        <dsp:cNvPr id="0" name=""/>
        <dsp:cNvSpPr/>
      </dsp:nvSpPr>
      <dsp:spPr>
        <a:xfrm>
          <a:off x="197760" y="339492"/>
          <a:ext cx="2266610" cy="2266610"/>
        </a:xfrm>
        <a:prstGeom prst="blockArc">
          <a:avLst>
            <a:gd name="adj1" fmla="val 16200000"/>
            <a:gd name="adj2" fmla="val 1800000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2660179-6E89-40D0-B766-1E1C10426922}">
      <dsp:nvSpPr>
        <dsp:cNvPr id="0" name=""/>
        <dsp:cNvSpPr/>
      </dsp:nvSpPr>
      <dsp:spPr>
        <a:xfrm>
          <a:off x="809818" y="951550"/>
          <a:ext cx="1042494" cy="104249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결과</a:t>
          </a:r>
          <a:r>
            <a:rPr lang="en-US" altLang="ko-KR" sz="1800" kern="1200" dirty="0">
              <a:latin typeface="굴림" panose="020B0600000101010101" pitchFamily="50" charset="-127"/>
              <a:ea typeface="굴림" panose="020B0600000101010101" pitchFamily="50" charset="-127"/>
            </a:rPr>
            <a:t/>
          </a:r>
          <a:br>
            <a:rPr lang="en-US" altLang="ko-KR" sz="1800" kern="1200" dirty="0">
              <a:latin typeface="굴림" panose="020B0600000101010101" pitchFamily="50" charset="-127"/>
              <a:ea typeface="굴림" panose="020B0600000101010101" pitchFamily="50" charset="-127"/>
            </a:rPr>
          </a:b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통보</a:t>
          </a:r>
        </a:p>
      </dsp:txBody>
      <dsp:txXfrm>
        <a:off x="962488" y="1104220"/>
        <a:ext cx="737154" cy="737154"/>
      </dsp:txXfrm>
    </dsp:sp>
    <dsp:sp modelId="{0DA2450F-C86C-4A5D-9B75-4D8923E82883}">
      <dsp:nvSpPr>
        <dsp:cNvPr id="0" name=""/>
        <dsp:cNvSpPr/>
      </dsp:nvSpPr>
      <dsp:spPr>
        <a:xfrm>
          <a:off x="966192" y="890"/>
          <a:ext cx="729746" cy="72974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도면</a:t>
          </a:r>
          <a:r>
            <a:rPr lang="en-US" altLang="ko-KR" sz="1800" kern="1200" dirty="0">
              <a:latin typeface="굴림" panose="020B0600000101010101" pitchFamily="50" charset="-127"/>
              <a:ea typeface="굴림" panose="020B0600000101010101" pitchFamily="50" charset="-127"/>
            </a:rPr>
            <a:t/>
          </a:r>
          <a:br>
            <a:rPr lang="en-US" altLang="ko-KR" sz="1800" kern="1200" dirty="0">
              <a:latin typeface="굴림" panose="020B0600000101010101" pitchFamily="50" charset="-127"/>
              <a:ea typeface="굴림" panose="020B0600000101010101" pitchFamily="50" charset="-127"/>
            </a:rPr>
          </a:b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출력</a:t>
          </a:r>
        </a:p>
      </dsp:txBody>
      <dsp:txXfrm>
        <a:off x="1073061" y="107759"/>
        <a:ext cx="516008" cy="516008"/>
      </dsp:txXfrm>
    </dsp:sp>
    <dsp:sp modelId="{B83800CB-A773-48BD-B92D-A8EDA75325DF}">
      <dsp:nvSpPr>
        <dsp:cNvPr id="0" name=""/>
        <dsp:cNvSpPr/>
      </dsp:nvSpPr>
      <dsp:spPr>
        <a:xfrm>
          <a:off x="1924912" y="1661442"/>
          <a:ext cx="729746" cy="72974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활용</a:t>
          </a:r>
        </a:p>
      </dsp:txBody>
      <dsp:txXfrm>
        <a:off x="2031781" y="1768311"/>
        <a:ext cx="516008" cy="516008"/>
      </dsp:txXfrm>
    </dsp:sp>
    <dsp:sp modelId="{D3847630-A62C-4E98-91A3-2808B414BC83}">
      <dsp:nvSpPr>
        <dsp:cNvPr id="0" name=""/>
        <dsp:cNvSpPr/>
      </dsp:nvSpPr>
      <dsp:spPr>
        <a:xfrm>
          <a:off x="7472" y="1661442"/>
          <a:ext cx="729746" cy="72974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유통</a:t>
          </a:r>
        </a:p>
      </dsp:txBody>
      <dsp:txXfrm>
        <a:off x="114341" y="1768311"/>
        <a:ext cx="516008" cy="5160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5C3DBC-A8F0-4DC4-9B6A-5C16F6E442DA}">
      <dsp:nvSpPr>
        <dsp:cNvPr id="0" name=""/>
        <dsp:cNvSpPr/>
      </dsp:nvSpPr>
      <dsp:spPr>
        <a:xfrm>
          <a:off x="308275" y="0"/>
          <a:ext cx="3056790" cy="1222716"/>
        </a:xfrm>
        <a:prstGeom prst="leftRightRibb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9E63B84-1A3A-4456-8BC6-59C768E720F3}">
      <dsp:nvSpPr>
        <dsp:cNvPr id="0" name=""/>
        <dsp:cNvSpPr/>
      </dsp:nvSpPr>
      <dsp:spPr>
        <a:xfrm>
          <a:off x="675090" y="213975"/>
          <a:ext cx="1008740" cy="599130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64008" rIns="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공간정보 개발</a:t>
          </a:r>
        </a:p>
      </dsp:txBody>
      <dsp:txXfrm>
        <a:off x="675090" y="213975"/>
        <a:ext cx="1008740" cy="599130"/>
      </dsp:txXfrm>
    </dsp:sp>
    <dsp:sp modelId="{90132A93-2A88-4991-AC7B-A54B217D2CF2}">
      <dsp:nvSpPr>
        <dsp:cNvPr id="0" name=""/>
        <dsp:cNvSpPr/>
      </dsp:nvSpPr>
      <dsp:spPr>
        <a:xfrm>
          <a:off x="1836670" y="409609"/>
          <a:ext cx="1192148" cy="599130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64008" rIns="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공간정보 제작</a:t>
          </a:r>
        </a:p>
      </dsp:txBody>
      <dsp:txXfrm>
        <a:off x="1836670" y="409609"/>
        <a:ext cx="1192148" cy="5991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844" cy="4978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4149" y="0"/>
            <a:ext cx="2940844" cy="4978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2024-02-05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74725" y="1239838"/>
            <a:ext cx="4837113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8657" y="4775666"/>
            <a:ext cx="5429250" cy="39073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5568"/>
            <a:ext cx="2940844" cy="4978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4149" y="9425568"/>
            <a:ext cx="2940844" cy="4978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8C72-5831-47B0-9DE4-7055291F8DAD}" type="datetime1">
              <a:rPr lang="ko-KR" altLang="en-US" smtClean="0"/>
              <a:t>2024-02-05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516-3FED-4EAF-B3BB-AD3A4F5610B4}" type="datetime1">
              <a:rPr lang="ko-KR" altLang="en-US" smtClean="0"/>
              <a:t>2024-02-05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F79-A23E-4707-8772-9ECD61421F5C}" type="datetime1">
              <a:rPr lang="ko-KR" altLang="en-US" smtClean="0"/>
              <a:t>2024-02-05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188C-AEF5-41BA-8BE7-7F8ECDFB9E23}" type="datetime1">
              <a:rPr lang="ko-KR" altLang="en-US" smtClean="0"/>
              <a:t>2024-02-05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250B-E19F-4AD1-A4A4-73E4A8648F81}" type="datetime1">
              <a:rPr lang="ko-KR" altLang="en-US" smtClean="0"/>
              <a:t>2024-02-05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7AB8-4F8C-4926-A5BB-2C5E39402820}" type="datetime1">
              <a:rPr lang="ko-KR" altLang="en-US" smtClean="0"/>
              <a:t>2024-02-05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EEDB-E755-4516-902E-0E25DD270D2E}" type="datetime1">
              <a:rPr lang="ko-KR" altLang="en-US" smtClean="0"/>
              <a:t>2024-02-05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81-4A06-4CEA-97E5-E6F24F2F4F9A}" type="datetime1">
              <a:rPr lang="ko-KR" altLang="en-US" smtClean="0"/>
              <a:t>2024-02-05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56289D30-A84F-4488-8687-01AE3C317F57}"/>
              </a:ext>
            </a:extLst>
          </p:cNvPr>
          <p:cNvSpPr/>
          <p:nvPr userDrawn="1"/>
        </p:nvSpPr>
        <p:spPr>
          <a:xfrm>
            <a:off x="-1" y="541177"/>
            <a:ext cx="9906000" cy="56299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ko-KR" altLang="en-US" dirty="0"/>
          </a:p>
        </p:txBody>
      </p:sp>
      <p:sp>
        <p:nvSpPr>
          <p:cNvPr id="7" name="순서도: 화면 표시 6">
            <a:extLst>
              <a:ext uri="{FF2B5EF4-FFF2-40B4-BE49-F238E27FC236}">
                <a16:creationId xmlns:a16="http://schemas.microsoft.com/office/drawing/2014/main" id="{7B04B29F-EC1B-493A-956C-A3EAF307ABF9}"/>
              </a:ext>
            </a:extLst>
          </p:cNvPr>
          <p:cNvSpPr/>
          <p:nvPr userDrawn="1"/>
        </p:nvSpPr>
        <p:spPr>
          <a:xfrm flipH="1">
            <a:off x="344556" y="0"/>
            <a:ext cx="9216886" cy="1085914"/>
          </a:xfrm>
          <a:prstGeom prst="flowChartDisplay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ko-KR" alt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2D20B06-00A9-4924-971A-F8CE18CDE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9906000" cy="1085913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42DF2AC3-CFE8-4905-969C-91206C3B500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8119" y="6157669"/>
            <a:ext cx="1933208" cy="646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E2B65-D37D-446A-8B9A-42C33D21C6AF}" type="datetime1">
              <a:rPr lang="ko-KR" altLang="en-US" smtClean="0"/>
              <a:t>2024-02-05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AB71-5A72-4654-B713-0DA1346CBB5B}" type="datetime1">
              <a:rPr lang="ko-KR" altLang="en-US" smtClean="0"/>
              <a:t>2024-02-05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dirty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3049-CDA3-4553-B447-179E5E1806D0}" type="datetime1">
              <a:rPr lang="ko-KR" altLang="en-US" smtClean="0"/>
              <a:t>2024-02-05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97A36-0F3C-4717-B914-DA0EF682EA43}" type="datetime1">
              <a:rPr lang="ko-KR" altLang="en-US" smtClean="0"/>
              <a:t>2024-02-05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순서도: 문서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0" y="0"/>
            <a:ext cx="4889606" cy="6858000"/>
          </a:xfrm>
          <a:prstGeom prst="flowChartDocument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2997A6E0-01CE-4B30-AF99-E26DAF4BD393}"/>
              </a:ext>
            </a:extLst>
          </p:cNvPr>
          <p:cNvSpPr/>
          <p:nvPr/>
        </p:nvSpPr>
        <p:spPr>
          <a:xfrm>
            <a:off x="2336287" y="3445938"/>
            <a:ext cx="7072362" cy="1206982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TriangleInverted">
              <a:avLst/>
            </a:prstTxWarp>
            <a:spAutoFit/>
          </a:bodyPr>
          <a:lstStyle/>
          <a:p>
            <a:pPr algn="ctr"/>
            <a:r>
              <a:rPr lang="en-US" altLang="ko-KR" sz="4800" b="1" dirty="0">
                <a:effectLst>
                  <a:reflection blurRad="6350" stA="55000" endA="50" endPos="85000" dist="60007" dir="5400000" sy="-100000" algn="bl" rotWithShape="0"/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National</a:t>
            </a:r>
            <a:r>
              <a:rPr lang="ko-KR" altLang="en-US" sz="4800" b="1" dirty="0">
                <a:effectLst>
                  <a:reflection blurRad="6350" stA="55000" endA="50" endPos="85000" dist="60007" dir="5400000" sy="-100000" algn="bl" rotWithShape="0"/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en-US" altLang="ko-KR" sz="4800" b="1" dirty="0">
                <a:effectLst>
                  <a:reflection blurRad="6350" stA="55000" endA="50" endPos="85000" dist="60007" dir="5400000" sy="-100000" algn="bl" rotWithShape="0"/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Geographic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8775EA4-4E90-47B3-8CD9-DF19FD64D82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9D9D9D"/>
              </a:clrFrom>
              <a:clrTo>
                <a:srgbClr val="9D9D9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903" y="59037"/>
            <a:ext cx="2347276" cy="873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화살표: 갈매기형 수장 20">
            <a:extLst>
              <a:ext uri="{FF2B5EF4-FFF2-40B4-BE49-F238E27FC236}">
                <a16:creationId xmlns:a16="http://schemas.microsoft.com/office/drawing/2014/main" id="{242D2D59-B649-4A4F-BDE6-7A0BFDFC7AC4}"/>
              </a:ext>
            </a:extLst>
          </p:cNvPr>
          <p:cNvSpPr/>
          <p:nvPr/>
        </p:nvSpPr>
        <p:spPr>
          <a:xfrm>
            <a:off x="1112546" y="5865465"/>
            <a:ext cx="5271931" cy="212436"/>
          </a:xfrm>
          <a:prstGeom prst="chevron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0" name="화살표: 갈매기형 수장 19">
            <a:extLst>
              <a:ext uri="{FF2B5EF4-FFF2-40B4-BE49-F238E27FC236}">
                <a16:creationId xmlns:a16="http://schemas.microsoft.com/office/drawing/2014/main" id="{63C1689B-6CCB-4ECF-8898-8CC71FE99632}"/>
              </a:ext>
            </a:extLst>
          </p:cNvPr>
          <p:cNvSpPr/>
          <p:nvPr/>
        </p:nvSpPr>
        <p:spPr>
          <a:xfrm>
            <a:off x="1112547" y="4657814"/>
            <a:ext cx="5271931" cy="212436"/>
          </a:xfrm>
          <a:prstGeom prst="chevron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9" name="화살표: 갈매기형 수장 18">
            <a:extLst>
              <a:ext uri="{FF2B5EF4-FFF2-40B4-BE49-F238E27FC236}">
                <a16:creationId xmlns:a16="http://schemas.microsoft.com/office/drawing/2014/main" id="{934919E9-8EA2-48ED-A2A1-A57C7866712C}"/>
              </a:ext>
            </a:extLst>
          </p:cNvPr>
          <p:cNvSpPr/>
          <p:nvPr/>
        </p:nvSpPr>
        <p:spPr>
          <a:xfrm>
            <a:off x="1112547" y="3437828"/>
            <a:ext cx="5271931" cy="212436"/>
          </a:xfrm>
          <a:prstGeom prst="chevron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1FEAE55-1655-B40C-89EC-7F69220FC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2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45A09708-829D-3478-73EF-54DB9FE8A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5" name="화살표: 갈매기형 수장 4">
            <a:extLst>
              <a:ext uri="{FF2B5EF4-FFF2-40B4-BE49-F238E27FC236}">
                <a16:creationId xmlns:a16="http://schemas.microsoft.com/office/drawing/2014/main" id="{DC25254D-2A2A-475B-2C48-1E7E0EAD0503}"/>
              </a:ext>
            </a:extLst>
          </p:cNvPr>
          <p:cNvSpPr/>
          <p:nvPr/>
        </p:nvSpPr>
        <p:spPr>
          <a:xfrm>
            <a:off x="1112547" y="2218850"/>
            <a:ext cx="5271931" cy="212436"/>
          </a:xfrm>
          <a:prstGeom prst="chevron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오각형 5">
            <a:extLst>
              <a:ext uri="{FF2B5EF4-FFF2-40B4-BE49-F238E27FC236}">
                <a16:creationId xmlns:a16="http://schemas.microsoft.com/office/drawing/2014/main" id="{CFAF51C2-D1D4-0B2D-4E18-056B1548353B}"/>
              </a:ext>
            </a:extLst>
          </p:cNvPr>
          <p:cNvSpPr/>
          <p:nvPr/>
        </p:nvSpPr>
        <p:spPr>
          <a:xfrm>
            <a:off x="782206" y="1544596"/>
            <a:ext cx="1311638" cy="886690"/>
          </a:xfrm>
          <a:prstGeom prst="pentagon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A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8" name="오각형 7">
            <a:extLst>
              <a:ext uri="{FF2B5EF4-FFF2-40B4-BE49-F238E27FC236}">
                <a16:creationId xmlns:a16="http://schemas.microsoft.com/office/drawing/2014/main" id="{8BAB1C8F-9CCB-A28A-57D3-798D64491AA1}"/>
              </a:ext>
            </a:extLst>
          </p:cNvPr>
          <p:cNvSpPr/>
          <p:nvPr/>
        </p:nvSpPr>
        <p:spPr>
          <a:xfrm>
            <a:off x="782206" y="2763794"/>
            <a:ext cx="1311638" cy="886690"/>
          </a:xfrm>
          <a:prstGeom prst="pentagon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B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오각형 9">
            <a:extLst>
              <a:ext uri="{FF2B5EF4-FFF2-40B4-BE49-F238E27FC236}">
                <a16:creationId xmlns:a16="http://schemas.microsoft.com/office/drawing/2014/main" id="{BA92389F-9D77-50B9-E45F-8BF5FAAC72A9}"/>
              </a:ext>
            </a:extLst>
          </p:cNvPr>
          <p:cNvSpPr/>
          <p:nvPr/>
        </p:nvSpPr>
        <p:spPr>
          <a:xfrm>
            <a:off x="782206" y="3982409"/>
            <a:ext cx="1311638" cy="886690"/>
          </a:xfrm>
          <a:prstGeom prst="pentagon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C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2" name="오각형 11">
            <a:extLst>
              <a:ext uri="{FF2B5EF4-FFF2-40B4-BE49-F238E27FC236}">
                <a16:creationId xmlns:a16="http://schemas.microsoft.com/office/drawing/2014/main" id="{BBC2AEA2-6AAC-320D-C41F-5195994F916F}"/>
              </a:ext>
            </a:extLst>
          </p:cNvPr>
          <p:cNvSpPr/>
          <p:nvPr/>
        </p:nvSpPr>
        <p:spPr>
          <a:xfrm>
            <a:off x="782206" y="5196117"/>
            <a:ext cx="1311638" cy="886690"/>
          </a:xfrm>
          <a:prstGeom prst="pentagon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D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07E565-B194-55DA-736D-BF425178C657}"/>
              </a:ext>
            </a:extLst>
          </p:cNvPr>
          <p:cNvSpPr txBox="1"/>
          <p:nvPr/>
        </p:nvSpPr>
        <p:spPr>
          <a:xfrm>
            <a:off x="2093844" y="1735351"/>
            <a:ext cx="43467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국토지리정보원 소개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5B09A5-BB51-97A3-B648-D2196249C3B2}"/>
              </a:ext>
            </a:extLst>
          </p:cNvPr>
          <p:cNvSpPr txBox="1"/>
          <p:nvPr/>
        </p:nvSpPr>
        <p:spPr>
          <a:xfrm>
            <a:off x="2093844" y="2958745"/>
            <a:ext cx="42906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아날로그 및 디지털 항공사진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2C2F9D-2C44-1A64-4EDC-D8D9022321F5}"/>
              </a:ext>
            </a:extLst>
          </p:cNvPr>
          <p:cNvSpPr txBox="1"/>
          <p:nvPr/>
        </p:nvSpPr>
        <p:spPr>
          <a:xfrm>
            <a:off x="2093844" y="4159471"/>
            <a:ext cx="43467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  <a:hlinkClick r:id="rId2" action="ppaction://hlinksldjump"/>
              </a:rPr>
              <a:t>측량업 등록 현황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57E2FF-F346-CE47-7E23-E7B4194FF9AE}"/>
              </a:ext>
            </a:extLst>
          </p:cNvPr>
          <p:cNvSpPr txBox="1"/>
          <p:nvPr/>
        </p:nvSpPr>
        <p:spPr>
          <a:xfrm>
            <a:off x="2093844" y="5377673"/>
            <a:ext cx="43467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공간정보 표준화 절차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B8FB2706-C957-4AA1-99D5-EC69AD880CA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90" b="68299"/>
          <a:stretch/>
        </p:blipFill>
        <p:spPr>
          <a:xfrm>
            <a:off x="7393618" y="1704143"/>
            <a:ext cx="1831345" cy="1733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3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D63B84-0899-6BFE-5C83-238BBC69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3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F8B6CFEC-3E57-99FA-AA41-F5A01CE5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A. </a:t>
            </a:r>
            <a:r>
              <a:rPr lang="ko-KR" altLang="en-US" dirty="0"/>
              <a:t>국토지리정보원 소개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149B15-472C-5861-6849-6327F010EE2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78167" y="1293043"/>
            <a:ext cx="9000882" cy="2238375"/>
          </a:xfrm>
        </p:spPr>
        <p:txBody>
          <a:bodyPr>
            <a:noAutofit/>
          </a:bodyPr>
          <a:lstStyle/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ko-KR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About NGII</a:t>
            </a:r>
          </a:p>
          <a:p>
            <a:pPr marL="809625" lvl="1" indent="-352425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dirty="0">
                <a:latin typeface="돋움" panose="020B0600000101010101" pitchFamily="50" charset="-127"/>
                <a:ea typeface="돋움" panose="020B0600000101010101" pitchFamily="50" charset="-127"/>
              </a:rPr>
              <a:t>Under our slogan, “Homeland love in our mind, geospatial information in daily life”, we are devoting our sincere effort to make contribution to enhancing national prestige in the international society</a:t>
            </a:r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615DB4C9-BFAB-7EBA-9244-28FDB8C19890}"/>
              </a:ext>
            </a:extLst>
          </p:cNvPr>
          <p:cNvSpPr txBox="1">
            <a:spLocks/>
          </p:cNvSpPr>
          <p:nvPr/>
        </p:nvSpPr>
        <p:spPr>
          <a:xfrm>
            <a:off x="378169" y="3889345"/>
            <a:ext cx="7652648" cy="2238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ko-KR" altLang="en-US" sz="2400" b="1">
                <a:latin typeface="돋움" panose="020B0600000101010101" pitchFamily="50" charset="-127"/>
                <a:ea typeface="돋움" panose="020B0600000101010101" pitchFamily="50" charset="-127"/>
              </a:rPr>
              <a:t>국토지리정보원</a:t>
            </a:r>
            <a:endParaRPr lang="en-US" altLang="ko-KR" sz="2400" b="1" dirty="0"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marL="809625" lvl="1" indent="-352425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국가기본도를 지속적으로 혁신하고 신속하게 제공</a:t>
            </a:r>
            <a:endParaRPr lang="en-US" altLang="ko-KR" sz="2000" dirty="0"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marL="809625" lvl="1" indent="-352425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자율주행차</a:t>
            </a:r>
            <a:r>
              <a:rPr lang="en-US" altLang="ko-KR" sz="2000" dirty="0">
                <a:latin typeface="돋움" panose="020B0600000101010101" pitchFamily="50" charset="-127"/>
                <a:ea typeface="돋움" panose="020B0600000101010101" pitchFamily="50" charset="-127"/>
              </a:rPr>
              <a:t>, </a:t>
            </a: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스마트시티 등 미래의 성장 동력에 필요한 차세대 공간정보를 구축하며 </a:t>
            </a:r>
            <a:r>
              <a:rPr lang="en-US" altLang="ko-KR" sz="2000" dirty="0">
                <a:latin typeface="돋움" panose="020B0600000101010101" pitchFamily="50" charset="-127"/>
                <a:ea typeface="돋움" panose="020B0600000101010101" pitchFamily="50" charset="-127"/>
              </a:rPr>
              <a:t>4</a:t>
            </a: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차 산업혁명 주도</a:t>
            </a: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AA71D4BF-A0D1-ED5E-5C9C-F6997878329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591669" y="4635717"/>
            <a:ext cx="1787380" cy="137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4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사각형: 잘린 위쪽 모서리 5">
            <a:extLst>
              <a:ext uri="{FF2B5EF4-FFF2-40B4-BE49-F238E27FC236}">
                <a16:creationId xmlns:a16="http://schemas.microsoft.com/office/drawing/2014/main" id="{166EE601-2246-7167-DCE2-9D5015902333}"/>
              </a:ext>
            </a:extLst>
          </p:cNvPr>
          <p:cNvSpPr/>
          <p:nvPr/>
        </p:nvSpPr>
        <p:spPr>
          <a:xfrm>
            <a:off x="462804" y="2251031"/>
            <a:ext cx="1343570" cy="1202400"/>
          </a:xfrm>
          <a:prstGeom prst="snip2SameRect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축적</a:t>
            </a:r>
          </a:p>
        </p:txBody>
      </p:sp>
      <p:sp>
        <p:nvSpPr>
          <p:cNvPr id="7" name="사각형: 잘린 위쪽 모서리 6">
            <a:extLst>
              <a:ext uri="{FF2B5EF4-FFF2-40B4-BE49-F238E27FC236}">
                <a16:creationId xmlns:a16="http://schemas.microsoft.com/office/drawing/2014/main" id="{58BCB60F-9E12-5B78-52FC-3FD724834027}"/>
              </a:ext>
            </a:extLst>
          </p:cNvPr>
          <p:cNvSpPr/>
          <p:nvPr/>
        </p:nvSpPr>
        <p:spPr>
          <a:xfrm>
            <a:off x="462291" y="3452751"/>
            <a:ext cx="1343570" cy="1267200"/>
          </a:xfrm>
          <a:prstGeom prst="snip2SameRect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성능</a:t>
            </a:r>
          </a:p>
        </p:txBody>
      </p:sp>
      <p:sp>
        <p:nvSpPr>
          <p:cNvPr id="9" name="십자형 8">
            <a:extLst>
              <a:ext uri="{FF2B5EF4-FFF2-40B4-BE49-F238E27FC236}">
                <a16:creationId xmlns:a16="http://schemas.microsoft.com/office/drawing/2014/main" id="{A663AF94-7F68-4AA8-8417-5F7D33FA7D6F}"/>
              </a:ext>
            </a:extLst>
          </p:cNvPr>
          <p:cNvSpPr/>
          <p:nvPr/>
        </p:nvSpPr>
        <p:spPr>
          <a:xfrm>
            <a:off x="1868042" y="1423444"/>
            <a:ext cx="3819600" cy="827779"/>
          </a:xfrm>
          <a:prstGeom prst="plus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다이아몬드 9">
            <a:extLst>
              <a:ext uri="{FF2B5EF4-FFF2-40B4-BE49-F238E27FC236}">
                <a16:creationId xmlns:a16="http://schemas.microsoft.com/office/drawing/2014/main" id="{EFC4D75C-26F8-F756-665D-01C1805E2BF8}"/>
              </a:ext>
            </a:extLst>
          </p:cNvPr>
          <p:cNvSpPr/>
          <p:nvPr/>
        </p:nvSpPr>
        <p:spPr>
          <a:xfrm>
            <a:off x="1868042" y="1423444"/>
            <a:ext cx="3819600" cy="828307"/>
          </a:xfrm>
          <a:prstGeom prst="diamond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아날로그</a:t>
            </a:r>
          </a:p>
        </p:txBody>
      </p:sp>
      <p:sp>
        <p:nvSpPr>
          <p:cNvPr id="12" name="십자형 11">
            <a:extLst>
              <a:ext uri="{FF2B5EF4-FFF2-40B4-BE49-F238E27FC236}">
                <a16:creationId xmlns:a16="http://schemas.microsoft.com/office/drawing/2014/main" id="{9A85E24D-FFDE-02B6-0A1A-509049CA026A}"/>
              </a:ext>
            </a:extLst>
          </p:cNvPr>
          <p:cNvSpPr/>
          <p:nvPr/>
        </p:nvSpPr>
        <p:spPr>
          <a:xfrm>
            <a:off x="5625127" y="1423971"/>
            <a:ext cx="3819600" cy="827779"/>
          </a:xfrm>
          <a:prstGeom prst="plus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4" name="다이아몬드 13">
            <a:extLst>
              <a:ext uri="{FF2B5EF4-FFF2-40B4-BE49-F238E27FC236}">
                <a16:creationId xmlns:a16="http://schemas.microsoft.com/office/drawing/2014/main" id="{427F0615-2137-181F-AC22-56501B20CEDD}"/>
              </a:ext>
            </a:extLst>
          </p:cNvPr>
          <p:cNvSpPr/>
          <p:nvPr/>
        </p:nvSpPr>
        <p:spPr>
          <a:xfrm>
            <a:off x="5625127" y="1422916"/>
            <a:ext cx="3819600" cy="828307"/>
          </a:xfrm>
          <a:prstGeom prst="diamond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디지털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00692DB-F183-5CBB-4028-87C9ABC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4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5C547CE-9FBE-21FA-A1EE-2B5D47C70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B. </a:t>
            </a:r>
            <a:r>
              <a:rPr lang="ko-KR" altLang="en-US" dirty="0"/>
              <a:t>아날로그 및 디지털 항공사진</a:t>
            </a:r>
          </a:p>
        </p:txBody>
      </p:sp>
      <p:sp>
        <p:nvSpPr>
          <p:cNvPr id="18" name="사각형: 잘린 위쪽 모서리 17">
            <a:extLst>
              <a:ext uri="{FF2B5EF4-FFF2-40B4-BE49-F238E27FC236}">
                <a16:creationId xmlns:a16="http://schemas.microsoft.com/office/drawing/2014/main" id="{DA4583FF-7839-4FB3-B531-0031A11B30BB}"/>
              </a:ext>
            </a:extLst>
          </p:cNvPr>
          <p:cNvSpPr/>
          <p:nvPr/>
        </p:nvSpPr>
        <p:spPr>
          <a:xfrm>
            <a:off x="462291" y="4718818"/>
            <a:ext cx="1343570" cy="1267200"/>
          </a:xfrm>
          <a:prstGeom prst="snip2SameRect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성과</a:t>
            </a:r>
          </a:p>
        </p:txBody>
      </p:sp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36112E93-4EF5-0754-8D8B-8A4A12D2ACEF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48623035"/>
              </p:ext>
            </p:extLst>
          </p:nvPr>
        </p:nvGraphicFramePr>
        <p:xfrm>
          <a:off x="1806888" y="2250351"/>
          <a:ext cx="7636308" cy="3854433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3818154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3818154">
                  <a:extLst>
                    <a:ext uri="{9D8B030D-6E8A-4147-A177-3AD203B41FA5}">
                      <a16:colId xmlns:a16="http://schemas.microsoft.com/office/drawing/2014/main" val="317209439"/>
                    </a:ext>
                  </a:extLst>
                </a:gridCol>
              </a:tblGrid>
              <a:tr h="1202673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지상고도비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 err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비상표본거리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0716863"/>
                  </a:ext>
                </a:extLst>
              </a:tr>
              <a:tr h="126649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b="0" i="0" kern="1200" dirty="0">
                          <a:solidFill>
                            <a:schemeClr val="dk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  <a:cs typeface="+mn-cs"/>
                        </a:rPr>
                        <a:t>필름</a:t>
                      </a:r>
                      <a:r>
                        <a:rPr lang="en-US" altLang="ko-KR" sz="1800" b="0" i="0" kern="1200" dirty="0">
                          <a:solidFill>
                            <a:schemeClr val="dk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  <a:cs typeface="+mn-cs"/>
                        </a:rPr>
                        <a:t>: 0.015%</a:t>
                      </a:r>
                      <a:r>
                        <a:rPr lang="ko-KR" altLang="en-US" sz="1800" b="0" i="0" kern="1200" dirty="0">
                          <a:solidFill>
                            <a:schemeClr val="dk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  <a:cs typeface="+mn-cs"/>
                        </a:rPr>
                        <a:t>이하 </a:t>
                      </a:r>
                      <a:r>
                        <a:rPr lang="ko-KR" alt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  <a:cs typeface="+mn-cs"/>
                        </a:rPr>
                        <a:t>신축률</a:t>
                      </a: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/>
                      </a:r>
                      <a:b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</a:br>
                      <a:r>
                        <a:rPr lang="ko-KR" alt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  <a:cs typeface="+mn-cs"/>
                        </a:rPr>
                        <a:t>전정색</a:t>
                      </a:r>
                      <a:r>
                        <a:rPr lang="ko-KR" altLang="en-US" sz="1800" b="0" i="0" kern="1200" dirty="0">
                          <a:solidFill>
                            <a:schemeClr val="dk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  <a:cs typeface="+mn-cs"/>
                        </a:rPr>
                        <a:t> 필름 원칙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b="0" i="0" kern="1200" dirty="0">
                          <a:solidFill>
                            <a:schemeClr val="dk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  <a:cs typeface="+mn-cs"/>
                        </a:rPr>
                        <a:t>영상데이터</a:t>
                      </a:r>
                      <a:r>
                        <a:rPr lang="en-US" altLang="ko-KR" sz="1800" b="0" i="0" kern="1200" dirty="0">
                          <a:solidFill>
                            <a:schemeClr val="dk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1800" b="0" i="0" kern="1200" dirty="0">
                          <a:solidFill>
                            <a:schemeClr val="dk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  <a:cs typeface="+mn-cs"/>
                        </a:rPr>
                        <a:t>일반적인 </a:t>
                      </a:r>
                      <a:r>
                        <a:rPr lang="ko-KR" altLang="en-US" sz="1800" b="0" i="0" kern="1200" dirty="0" err="1">
                          <a:solidFill>
                            <a:schemeClr val="dk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  <a:cs typeface="+mn-cs"/>
                        </a:rPr>
                        <a:t>영상포맷</a:t>
                      </a:r>
                      <a:r>
                        <a:rPr lang="ko-KR" altLang="en-US" sz="1800" b="0" i="0" kern="1200" dirty="0">
                          <a:solidFill>
                            <a:schemeClr val="dk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  <a:cs typeface="+mn-cs"/>
                        </a:rPr>
                        <a:t> 사용</a:t>
                      </a:r>
                      <a:r>
                        <a:rPr lang="en-US" altLang="ko-KR" sz="1800" b="0" i="0" kern="1200" dirty="0">
                          <a:solidFill>
                            <a:schemeClr val="dk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1800" b="0" i="0" kern="1200" dirty="0">
                          <a:solidFill>
                            <a:schemeClr val="dk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  <a:cs typeface="+mn-cs"/>
                        </a:rPr>
                        <a:t>손실 없이 저장</a:t>
                      </a:r>
                      <a:r>
                        <a:rPr lang="en-US" altLang="ko-KR" sz="1800" b="0" i="0" kern="1200" dirty="0">
                          <a:solidFill>
                            <a:schemeClr val="dk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1800" b="0" i="0" kern="1200" dirty="0">
                          <a:solidFill>
                            <a:schemeClr val="dk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  <a:cs typeface="+mn-cs"/>
                        </a:rPr>
                        <a:t>노이즈 최소화</a:t>
                      </a:r>
                      <a:r>
                        <a:rPr lang="en-US" altLang="ko-KR" sz="1800" b="0" i="0" kern="1200" dirty="0">
                          <a:solidFill>
                            <a:schemeClr val="dk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1800" b="0" i="0" kern="1200" dirty="0">
                          <a:solidFill>
                            <a:schemeClr val="dk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  <a:cs typeface="+mn-cs"/>
                        </a:rPr>
                        <a:t>고화질 영상 출력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4214828"/>
                  </a:ext>
                </a:extLst>
              </a:tr>
              <a:tr h="126649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b="0" i="0" kern="1200" dirty="0">
                          <a:solidFill>
                            <a:schemeClr val="dk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  <a:cs typeface="+mn-cs"/>
                        </a:rPr>
                        <a:t>양화필름</a:t>
                      </a:r>
                      <a:r>
                        <a:rPr lang="en-US" altLang="ko-KR" sz="1800" b="0" i="0" kern="1200" dirty="0">
                          <a:solidFill>
                            <a:schemeClr val="dk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1800" b="0" i="0" kern="1200" dirty="0">
                          <a:solidFill>
                            <a:schemeClr val="dk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  <a:cs typeface="+mn-cs"/>
                        </a:rPr>
                        <a:t>세부도화에 사용</a:t>
                      </a: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/>
                      </a:r>
                      <a:b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</a:br>
                      <a:r>
                        <a:rPr lang="ko-KR" altLang="en-US" sz="1800" b="0" i="0" kern="1200" dirty="0">
                          <a:solidFill>
                            <a:schemeClr val="dk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  <a:cs typeface="+mn-cs"/>
                        </a:rPr>
                        <a:t>밀착사진</a:t>
                      </a:r>
                      <a:r>
                        <a:rPr lang="en-US" altLang="ko-KR" sz="1800" b="0" i="0" kern="1200" dirty="0">
                          <a:solidFill>
                            <a:schemeClr val="dk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1800" b="0" i="0" kern="1200" dirty="0">
                          <a:solidFill>
                            <a:schemeClr val="dk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  <a:cs typeface="+mn-cs"/>
                        </a:rPr>
                        <a:t>지상기준점에 사용</a:t>
                      </a: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/>
                      </a:r>
                      <a:b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</a:br>
                      <a:r>
                        <a:rPr lang="ko-KR" altLang="en-US" sz="1800" b="0" i="0" kern="1200" dirty="0">
                          <a:solidFill>
                            <a:schemeClr val="dk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  <a:cs typeface="+mn-cs"/>
                        </a:rPr>
                        <a:t>확대사진</a:t>
                      </a:r>
                      <a:r>
                        <a:rPr lang="en-US" altLang="ko-KR" sz="1800" b="0" i="0" kern="1200" dirty="0">
                          <a:solidFill>
                            <a:schemeClr val="dk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  <a:cs typeface="+mn-cs"/>
                        </a:rPr>
                        <a:t>: </a:t>
                      </a:r>
                      <a:r>
                        <a:rPr lang="ko-KR" altLang="en-US" sz="1800" b="0" i="0" kern="1200" dirty="0">
                          <a:solidFill>
                            <a:schemeClr val="dk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  <a:cs typeface="+mn-cs"/>
                        </a:rPr>
                        <a:t>지리조사에 사용 등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b="0" i="0" kern="1200" dirty="0">
                          <a:solidFill>
                            <a:schemeClr val="dk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  <a:cs typeface="+mn-cs"/>
                        </a:rPr>
                        <a:t>영상데이터 등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884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3807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EF45944-D6CC-D1C6-03A2-5686FCE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5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07C9B8D-A3FB-9756-FA33-5FA8FE4B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C. </a:t>
            </a:r>
            <a:r>
              <a:rPr lang="ko-KR" altLang="en-US" dirty="0"/>
              <a:t>측량업 등록 현황</a:t>
            </a:r>
          </a:p>
        </p:txBody>
      </p:sp>
      <p:graphicFrame>
        <p:nvGraphicFramePr>
          <p:cNvPr id="12" name="내용 개체 틀 11">
            <a:extLst>
              <a:ext uri="{FF2B5EF4-FFF2-40B4-BE49-F238E27FC236}">
                <a16:creationId xmlns:a16="http://schemas.microsoft.com/office/drawing/2014/main" id="{7D39E297-7A42-BC49-AADC-54A219ED11CA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524046635"/>
              </p:ext>
            </p:extLst>
          </p:nvPr>
        </p:nvGraphicFramePr>
        <p:xfrm>
          <a:off x="681037" y="1554163"/>
          <a:ext cx="8543925" cy="4351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물결 12">
            <a:extLst>
              <a:ext uri="{FF2B5EF4-FFF2-40B4-BE49-F238E27FC236}">
                <a16:creationId xmlns:a16="http://schemas.microsoft.com/office/drawing/2014/main" id="{2960FB6A-DF75-F1A8-DE4A-7F126BDF61E5}"/>
              </a:ext>
            </a:extLst>
          </p:cNvPr>
          <p:cNvSpPr/>
          <p:nvPr/>
        </p:nvSpPr>
        <p:spPr>
          <a:xfrm>
            <a:off x="2292627" y="2281285"/>
            <a:ext cx="2119118" cy="584200"/>
          </a:xfrm>
          <a:prstGeom prst="wav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2023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년 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10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</a:t>
            </a:r>
          </a:p>
        </p:txBody>
      </p:sp>
    </p:spTree>
    <p:extLst>
      <p:ext uri="{BB962C8B-B14F-4D97-AF65-F5344CB8AC3E}">
        <p14:creationId xmlns:p14="http://schemas.microsoft.com/office/powerpoint/2010/main" val="17317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한쪽 모서리는 잘리고 다른 쪽 모서리는 둥근 사각형 4">
            <a:extLst>
              <a:ext uri="{FF2B5EF4-FFF2-40B4-BE49-F238E27FC236}">
                <a16:creationId xmlns:a16="http://schemas.microsoft.com/office/drawing/2014/main" id="{C04601DA-5DCC-4A34-80C7-BE7E4A1EC962}"/>
              </a:ext>
            </a:extLst>
          </p:cNvPr>
          <p:cNvSpPr/>
          <p:nvPr/>
        </p:nvSpPr>
        <p:spPr>
          <a:xfrm>
            <a:off x="5097217" y="1215300"/>
            <a:ext cx="4286280" cy="4654045"/>
          </a:xfrm>
          <a:prstGeom prst="snip2DiagRect">
            <a:avLst>
              <a:gd name="adj1" fmla="val 0"/>
              <a:gd name="adj2" fmla="val 10484"/>
            </a:avLst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D49A021C-AA7F-485E-BC7A-78EAB0598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6</a:t>
            </a:fld>
            <a:endParaRPr lang="ko-KR" altLang="en-US" dirty="0"/>
          </a:p>
        </p:txBody>
      </p:sp>
      <p:sp>
        <p:nvSpPr>
          <p:cNvPr id="4" name="제목 3">
            <a:extLst>
              <a:ext uri="{FF2B5EF4-FFF2-40B4-BE49-F238E27FC236}">
                <a16:creationId xmlns:a16="http://schemas.microsoft.com/office/drawing/2014/main" id="{950720B7-A8A5-41FF-99E1-BF0C94BA7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D. </a:t>
            </a:r>
            <a:r>
              <a:rPr lang="ko-KR" altLang="en-US" dirty="0"/>
              <a:t>공간정보 표준화 절차</a:t>
            </a:r>
          </a:p>
        </p:txBody>
      </p:sp>
      <p:sp>
        <p:nvSpPr>
          <p:cNvPr id="38" name="한쪽 모서리는 잘리고 다른 쪽 모서리는 둥근 사각형 5">
            <a:extLst>
              <a:ext uri="{FF2B5EF4-FFF2-40B4-BE49-F238E27FC236}">
                <a16:creationId xmlns:a16="http://schemas.microsoft.com/office/drawing/2014/main" id="{76F10656-6CC5-45FC-AB76-6B9E5BF8B124}"/>
              </a:ext>
            </a:extLst>
          </p:cNvPr>
          <p:cNvSpPr/>
          <p:nvPr/>
        </p:nvSpPr>
        <p:spPr>
          <a:xfrm flipH="1">
            <a:off x="544892" y="1215300"/>
            <a:ext cx="4286280" cy="4654045"/>
          </a:xfrm>
          <a:prstGeom prst="snip2DiagRect">
            <a:avLst>
              <a:gd name="adj1" fmla="val 0"/>
              <a:gd name="adj2" fmla="val 10174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2" name="사각형: 둥근 모서리 31">
            <a:extLst>
              <a:ext uri="{FF2B5EF4-FFF2-40B4-BE49-F238E27FC236}">
                <a16:creationId xmlns:a16="http://schemas.microsoft.com/office/drawing/2014/main" id="{DC7EA3E2-0E51-408E-902A-BDB8292B5C46}"/>
              </a:ext>
            </a:extLst>
          </p:cNvPr>
          <p:cNvSpPr/>
          <p:nvPr/>
        </p:nvSpPr>
        <p:spPr>
          <a:xfrm flipV="1">
            <a:off x="680477" y="1498862"/>
            <a:ext cx="4015111" cy="427061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2" name="화살표: 왼쪽/오른쪽/위쪽/아래쪽 41">
            <a:extLst>
              <a:ext uri="{FF2B5EF4-FFF2-40B4-BE49-F238E27FC236}">
                <a16:creationId xmlns:a16="http://schemas.microsoft.com/office/drawing/2014/main" id="{02F1916D-5B93-41BA-8BFA-9878A03966A3}"/>
              </a:ext>
            </a:extLst>
          </p:cNvPr>
          <p:cNvSpPr/>
          <p:nvPr/>
        </p:nvSpPr>
        <p:spPr>
          <a:xfrm>
            <a:off x="5244476" y="4757187"/>
            <a:ext cx="1125701" cy="952772"/>
          </a:xfrm>
          <a:prstGeom prst="quadArrow">
            <a:avLst>
              <a:gd name="adj1" fmla="val 44434"/>
              <a:gd name="adj2" fmla="val 20866"/>
              <a:gd name="adj3" fmla="val 16533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환경</a:t>
            </a:r>
          </a:p>
        </p:txBody>
      </p:sp>
      <p:sp>
        <p:nvSpPr>
          <p:cNvPr id="43" name="팔각형 42">
            <a:extLst>
              <a:ext uri="{FF2B5EF4-FFF2-40B4-BE49-F238E27FC236}">
                <a16:creationId xmlns:a16="http://schemas.microsoft.com/office/drawing/2014/main" id="{2D31983E-FACD-4778-93D8-07A98220BC62}"/>
              </a:ext>
            </a:extLst>
          </p:cNvPr>
          <p:cNvSpPr/>
          <p:nvPr/>
        </p:nvSpPr>
        <p:spPr>
          <a:xfrm>
            <a:off x="6448674" y="4955227"/>
            <a:ext cx="1322090" cy="556692"/>
          </a:xfrm>
          <a:prstGeom prst="octagon">
            <a:avLst/>
          </a:prstGeom>
          <a:solidFill>
            <a:schemeClr val="accent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대기오염</a:t>
            </a:r>
          </a:p>
        </p:txBody>
      </p:sp>
      <p:sp>
        <p:nvSpPr>
          <p:cNvPr id="44" name="정육면체 43">
            <a:extLst>
              <a:ext uri="{FF2B5EF4-FFF2-40B4-BE49-F238E27FC236}">
                <a16:creationId xmlns:a16="http://schemas.microsoft.com/office/drawing/2014/main" id="{821BE19F-9756-4B80-8CB1-15B01AC187E3}"/>
              </a:ext>
            </a:extLst>
          </p:cNvPr>
          <p:cNvSpPr/>
          <p:nvPr/>
        </p:nvSpPr>
        <p:spPr>
          <a:xfrm>
            <a:off x="7265666" y="4216210"/>
            <a:ext cx="2009899" cy="515733"/>
          </a:xfrm>
          <a:prstGeom prst="cube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공간정보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지적도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5" name="사각형: 위쪽 모서리의 한쪽은 둥글고 다른 한쪽은 잘림 44">
            <a:extLst>
              <a:ext uri="{FF2B5EF4-FFF2-40B4-BE49-F238E27FC236}">
                <a16:creationId xmlns:a16="http://schemas.microsoft.com/office/drawing/2014/main" id="{D04D053B-AC1C-4EAB-B14F-CE43C21700BD}"/>
              </a:ext>
            </a:extLst>
          </p:cNvPr>
          <p:cNvSpPr/>
          <p:nvPr/>
        </p:nvSpPr>
        <p:spPr>
          <a:xfrm>
            <a:off x="7391540" y="2134390"/>
            <a:ext cx="1532306" cy="527978"/>
          </a:xfrm>
          <a:prstGeom prst="snipRoundRect">
            <a:avLst>
              <a:gd name="adj1" fmla="val 39878"/>
              <a:gd name="adj2" fmla="val 16667"/>
            </a:avLst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교통정보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6" name="순서도: 순차적 액세스 저장소 45">
            <a:extLst>
              <a:ext uri="{FF2B5EF4-FFF2-40B4-BE49-F238E27FC236}">
                <a16:creationId xmlns:a16="http://schemas.microsoft.com/office/drawing/2014/main" id="{45D32F1F-BA8F-4570-BD80-80DE8DA059B6}"/>
              </a:ext>
            </a:extLst>
          </p:cNvPr>
          <p:cNvSpPr/>
          <p:nvPr/>
        </p:nvSpPr>
        <p:spPr>
          <a:xfrm flipV="1">
            <a:off x="5572739" y="2847497"/>
            <a:ext cx="3335236" cy="521431"/>
          </a:xfrm>
          <a:prstGeom prst="flowChartMagneticTape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7" name="십자형 46">
            <a:extLst>
              <a:ext uri="{FF2B5EF4-FFF2-40B4-BE49-F238E27FC236}">
                <a16:creationId xmlns:a16="http://schemas.microsoft.com/office/drawing/2014/main" id="{35714841-C3F8-47A5-B250-B5C65EB2514B}"/>
              </a:ext>
            </a:extLst>
          </p:cNvPr>
          <p:cNvSpPr/>
          <p:nvPr/>
        </p:nvSpPr>
        <p:spPr>
          <a:xfrm rot="21050362">
            <a:off x="6496492" y="3600911"/>
            <a:ext cx="1487730" cy="426597"/>
          </a:xfrm>
          <a:prstGeom prst="plus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안전</a:t>
            </a:r>
          </a:p>
        </p:txBody>
      </p:sp>
      <p:sp>
        <p:nvSpPr>
          <p:cNvPr id="48" name="사각형: 위쪽 모서리의 한쪽은 둥글고 다른 한쪽은 잘림 47">
            <a:extLst>
              <a:ext uri="{FF2B5EF4-FFF2-40B4-BE49-F238E27FC236}">
                <a16:creationId xmlns:a16="http://schemas.microsoft.com/office/drawing/2014/main" id="{2507E55D-2892-46D9-96FC-FB33DD4CD953}"/>
              </a:ext>
            </a:extLst>
          </p:cNvPr>
          <p:cNvSpPr/>
          <p:nvPr/>
        </p:nvSpPr>
        <p:spPr>
          <a:xfrm flipH="1">
            <a:off x="5463807" y="2128319"/>
            <a:ext cx="1532306" cy="521431"/>
          </a:xfrm>
          <a:prstGeom prst="snipRoundRect">
            <a:avLst>
              <a:gd name="adj1" fmla="val 44577"/>
              <a:gd name="adj2" fmla="val 16667"/>
            </a:avLst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교통카드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0" name="정육면체 49">
            <a:extLst>
              <a:ext uri="{FF2B5EF4-FFF2-40B4-BE49-F238E27FC236}">
                <a16:creationId xmlns:a16="http://schemas.microsoft.com/office/drawing/2014/main" id="{96CB3311-D967-4E0D-A7C1-1FF0E586DA0C}"/>
              </a:ext>
            </a:extLst>
          </p:cNvPr>
          <p:cNvSpPr/>
          <p:nvPr/>
        </p:nvSpPr>
        <p:spPr>
          <a:xfrm flipH="1">
            <a:off x="5167094" y="4216210"/>
            <a:ext cx="2028698" cy="515733"/>
          </a:xfrm>
          <a:prstGeom prst="cube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CCTV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cxnSp>
        <p:nvCxnSpPr>
          <p:cNvPr id="51" name="직선 화살표 연결선 50">
            <a:extLst>
              <a:ext uri="{FF2B5EF4-FFF2-40B4-BE49-F238E27FC236}">
                <a16:creationId xmlns:a16="http://schemas.microsoft.com/office/drawing/2014/main" id="{F255B10B-2FEA-474D-B058-A19317A112A0}"/>
              </a:ext>
            </a:extLst>
          </p:cNvPr>
          <p:cNvCxnSpPr>
            <a:cxnSpLocks/>
          </p:cNvCxnSpPr>
          <p:nvPr/>
        </p:nvCxnSpPr>
        <p:spPr>
          <a:xfrm>
            <a:off x="6996113" y="2389035"/>
            <a:ext cx="395427" cy="9344"/>
          </a:xfrm>
          <a:prstGeom prst="straightConnector1">
            <a:avLst/>
          </a:prstGeom>
          <a:ln w="2857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화살표: 갈매기형 수장 52">
            <a:extLst>
              <a:ext uri="{FF2B5EF4-FFF2-40B4-BE49-F238E27FC236}">
                <a16:creationId xmlns:a16="http://schemas.microsoft.com/office/drawing/2014/main" id="{DC90AF26-2374-415F-BED5-A1FBA79A40B6}"/>
              </a:ext>
            </a:extLst>
          </p:cNvPr>
          <p:cNvSpPr/>
          <p:nvPr/>
        </p:nvSpPr>
        <p:spPr>
          <a:xfrm>
            <a:off x="1430329" y="1298310"/>
            <a:ext cx="2515406" cy="468768"/>
          </a:xfrm>
          <a:prstGeom prst="chevron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표준화 계획 절차</a:t>
            </a:r>
          </a:p>
        </p:txBody>
      </p:sp>
      <p:sp>
        <p:nvSpPr>
          <p:cNvPr id="31" name="사다리꼴 30">
            <a:extLst>
              <a:ext uri="{FF2B5EF4-FFF2-40B4-BE49-F238E27FC236}">
                <a16:creationId xmlns:a16="http://schemas.microsoft.com/office/drawing/2014/main" id="{4A8A66FA-2158-46B9-BD1E-3AFEC1DE2830}"/>
              </a:ext>
            </a:extLst>
          </p:cNvPr>
          <p:cNvSpPr/>
          <p:nvPr/>
        </p:nvSpPr>
        <p:spPr>
          <a:xfrm>
            <a:off x="799311" y="3621593"/>
            <a:ext cx="1209973" cy="1135593"/>
          </a:xfrm>
          <a:prstGeom prst="trapezoid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DB 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구축관리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graphicFrame>
        <p:nvGraphicFramePr>
          <p:cNvPr id="7" name="다이어그램 6">
            <a:extLst>
              <a:ext uri="{FF2B5EF4-FFF2-40B4-BE49-F238E27FC236}">
                <a16:creationId xmlns:a16="http://schemas.microsoft.com/office/drawing/2014/main" id="{3E76CE1C-10BC-4614-9E02-139B5B2F4D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45043860"/>
              </p:ext>
            </p:extLst>
          </p:nvPr>
        </p:nvGraphicFramePr>
        <p:xfrm>
          <a:off x="1948417" y="3001812"/>
          <a:ext cx="2662131" cy="27488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다이어그램 7">
            <a:extLst>
              <a:ext uri="{FF2B5EF4-FFF2-40B4-BE49-F238E27FC236}">
                <a16:creationId xmlns:a16="http://schemas.microsoft.com/office/drawing/2014/main" id="{DC6A99B7-74C6-46FB-8B91-8D9549AF387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75186010"/>
              </p:ext>
            </p:extLst>
          </p:nvPr>
        </p:nvGraphicFramePr>
        <p:xfrm>
          <a:off x="851362" y="1798310"/>
          <a:ext cx="3673341" cy="12227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6" name="TextBox 35">
            <a:extLst>
              <a:ext uri="{FF2B5EF4-FFF2-40B4-BE49-F238E27FC236}">
                <a16:creationId xmlns:a16="http://schemas.microsoft.com/office/drawing/2014/main" id="{9960654C-CDB6-4A32-A0B3-A6D6A8B1B26F}"/>
              </a:ext>
            </a:extLst>
          </p:cNvPr>
          <p:cNvSpPr txBox="1"/>
          <p:nvPr/>
        </p:nvSpPr>
        <p:spPr>
          <a:xfrm>
            <a:off x="6193144" y="2923546"/>
            <a:ext cx="20944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공간정보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도로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endParaRPr lang="ko-KR" altLang="en-US" dirty="0"/>
          </a:p>
        </p:txBody>
      </p:sp>
      <p:sp>
        <p:nvSpPr>
          <p:cNvPr id="37" name="사각형: 모서리가 접힌 도형 36">
            <a:extLst>
              <a:ext uri="{FF2B5EF4-FFF2-40B4-BE49-F238E27FC236}">
                <a16:creationId xmlns:a16="http://schemas.microsoft.com/office/drawing/2014/main" id="{D2F5F9A7-7284-4602-BB63-95AF16244A44}"/>
              </a:ext>
            </a:extLst>
          </p:cNvPr>
          <p:cNvSpPr/>
          <p:nvPr/>
        </p:nvSpPr>
        <p:spPr>
          <a:xfrm>
            <a:off x="7849262" y="4955227"/>
            <a:ext cx="1375702" cy="556692"/>
          </a:xfrm>
          <a:prstGeom prst="foldedCorner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공간정보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위성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0" name="화살표: 갈매기형 수장 29">
            <a:extLst>
              <a:ext uri="{FF2B5EF4-FFF2-40B4-BE49-F238E27FC236}">
                <a16:creationId xmlns:a16="http://schemas.microsoft.com/office/drawing/2014/main" id="{B6AE7C46-77F2-4363-9F42-45BCF629EDD7}"/>
              </a:ext>
            </a:extLst>
          </p:cNvPr>
          <p:cNvSpPr/>
          <p:nvPr/>
        </p:nvSpPr>
        <p:spPr>
          <a:xfrm flipH="1">
            <a:off x="5982654" y="1298310"/>
            <a:ext cx="2515406" cy="468768"/>
          </a:xfrm>
          <a:prstGeom prst="chevron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공간정보 융복합</a:t>
            </a:r>
          </a:p>
        </p:txBody>
      </p:sp>
    </p:spTree>
    <p:extLst>
      <p:ext uri="{BB962C8B-B14F-4D97-AF65-F5344CB8AC3E}">
        <p14:creationId xmlns:p14="http://schemas.microsoft.com/office/powerpoint/2010/main" val="42136760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891</TotalTime>
  <Words>197</Words>
  <Application>Microsoft Office PowerPoint</Application>
  <PresentationFormat>A4 용지(210x297mm)</PresentationFormat>
  <Paragraphs>57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A. 국토지리정보원 소개</vt:lpstr>
      <vt:lpstr>B. 아날로그 및 디지털 항공사진</vt:lpstr>
      <vt:lpstr>C. 측량업 등록 현황</vt:lpstr>
      <vt:lpstr>D. 공간정보 표준화 절차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KPC</cp:lastModifiedBy>
  <cp:revision>103</cp:revision>
  <cp:lastPrinted>2023-09-30T04:31:19Z</cp:lastPrinted>
  <dcterms:created xsi:type="dcterms:W3CDTF">2023-07-20T02:58:21Z</dcterms:created>
  <dcterms:modified xsi:type="dcterms:W3CDTF">2024-02-04T23:35:43Z</dcterms:modified>
</cp:coreProperties>
</file>